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4" r:id="rId3"/>
    <p:sldId id="263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787" r:id="rId12"/>
    <p:sldId id="272" r:id="rId13"/>
    <p:sldId id="259" r:id="rId14"/>
    <p:sldId id="733" r:id="rId15"/>
    <p:sldId id="778" r:id="rId16"/>
    <p:sldId id="766" r:id="rId17"/>
    <p:sldId id="769" r:id="rId18"/>
    <p:sldId id="770" r:id="rId19"/>
    <p:sldId id="779" r:id="rId20"/>
    <p:sldId id="768" r:id="rId21"/>
    <p:sldId id="780" r:id="rId22"/>
    <p:sldId id="771" r:id="rId23"/>
    <p:sldId id="781" r:id="rId24"/>
    <p:sldId id="789" r:id="rId25"/>
    <p:sldId id="772" r:id="rId26"/>
    <p:sldId id="773" r:id="rId27"/>
    <p:sldId id="782" r:id="rId28"/>
    <p:sldId id="774" r:id="rId29"/>
    <p:sldId id="783" r:id="rId30"/>
    <p:sldId id="775" r:id="rId31"/>
    <p:sldId id="784" r:id="rId32"/>
    <p:sldId id="776" r:id="rId33"/>
    <p:sldId id="785" r:id="rId34"/>
    <p:sldId id="788" r:id="rId35"/>
    <p:sldId id="786" r:id="rId36"/>
    <p:sldId id="777" r:id="rId37"/>
    <p:sldId id="260" r:id="rId38"/>
    <p:sldId id="262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42"/>
    <p:restoredTop sz="94617"/>
  </p:normalViewPr>
  <p:slideViewPr>
    <p:cSldViewPr snapToGrid="0" snapToObjects="1">
      <p:cViewPr varScale="1">
        <p:scale>
          <a:sx n="131" d="100"/>
          <a:sy n="131" d="100"/>
        </p:scale>
        <p:origin x="20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.tiff>
</file>

<file path=ppt/media/image23.png>
</file>

<file path=ppt/media/image23.tiff>
</file>

<file path=ppt/media/image24.png>
</file>

<file path=ppt/media/image24.tiff>
</file>

<file path=ppt/media/image25.png>
</file>

<file path=ppt/media/image25.tiff>
</file>

<file path=ppt/media/image26.png>
</file>

<file path=ppt/media/image26.tiff>
</file>

<file path=ppt/media/image27.jpg>
</file>

<file path=ppt/media/image27.png>
</file>

<file path=ppt/media/image270.png>
</file>

<file path=ppt/media/image28.png>
</file>

<file path=ppt/media/image28.tiff>
</file>

<file path=ppt/media/image29.png>
</file>

<file path=ppt/media/image29.tiff>
</file>

<file path=ppt/media/image3.png>
</file>

<file path=ppt/media/image30.png>
</file>

<file path=ppt/media/image30.tiff>
</file>

<file path=ppt/media/image31.png>
</file>

<file path=ppt/media/image31.tiff>
</file>

<file path=ppt/media/image32.png>
</file>

<file path=ppt/media/image33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77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0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3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4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3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03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3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82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81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1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5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23589-D1FE-5045-809F-56B69D3AD8B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6F504-64E0-8F44-9A26-DEA4139B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399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tiff"/><Relationship Id="rId13" Type="http://schemas.openxmlformats.org/officeDocument/2006/relationships/image" Target="../media/image31.tiff"/><Relationship Id="rId3" Type="http://schemas.openxmlformats.org/officeDocument/2006/relationships/image" Target="../media/image36.png"/><Relationship Id="rId7" Type="http://schemas.openxmlformats.org/officeDocument/2006/relationships/image" Target="../media/image25.tiff"/><Relationship Id="rId12" Type="http://schemas.openxmlformats.org/officeDocument/2006/relationships/image" Target="../media/image30.tiff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tiff"/><Relationship Id="rId11" Type="http://schemas.openxmlformats.org/officeDocument/2006/relationships/image" Target="../media/image29.tiff"/><Relationship Id="rId5" Type="http://schemas.openxmlformats.org/officeDocument/2006/relationships/image" Target="../media/image38.png"/><Relationship Id="rId10" Type="http://schemas.openxmlformats.org/officeDocument/2006/relationships/image" Target="../media/image28.tiff"/><Relationship Id="rId4" Type="http://schemas.openxmlformats.org/officeDocument/2006/relationships/image" Target="../media/image37.png"/><Relationship Id="rId9" Type="http://schemas.openxmlformats.org/officeDocument/2006/relationships/image" Target="../media/image27.jp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tiff"/><Relationship Id="rId3" Type="http://schemas.openxmlformats.org/officeDocument/2006/relationships/image" Target="../media/image36.png"/><Relationship Id="rId7" Type="http://schemas.openxmlformats.org/officeDocument/2006/relationships/image" Target="../media/image25.tiff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tiff"/><Relationship Id="rId5" Type="http://schemas.openxmlformats.org/officeDocument/2006/relationships/image" Target="../media/image38.png"/><Relationship Id="rId4" Type="http://schemas.openxmlformats.org/officeDocument/2006/relationships/image" Target="../media/image37.png"/><Relationship Id="rId9" Type="http://schemas.openxmlformats.org/officeDocument/2006/relationships/image" Target="../media/image27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C3F0D-9C21-404E-870E-8B208F09B5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Time Series: UNIT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477610-B46E-2C4F-B958-125CCFE48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Live Session</a:t>
            </a:r>
          </a:p>
        </p:txBody>
      </p:sp>
    </p:spTree>
    <p:extLst>
      <p:ext uri="{BB962C8B-B14F-4D97-AF65-F5344CB8AC3E}">
        <p14:creationId xmlns:p14="http://schemas.microsoft.com/office/powerpoint/2010/main" val="729096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18FEA-AF5D-534F-8E94-E36C6AA10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423B0-8928-254C-A5E9-D4239B6F4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Part 1 and Part 2</a:t>
            </a:r>
          </a:p>
          <a:p>
            <a:pPr marL="514350" indent="-514350">
              <a:buAutoNum type="arabicPeriod"/>
            </a:pPr>
            <a:r>
              <a:rPr lang="en-US" dirty="0"/>
              <a:t>Plot the realization from each csv file.  </a:t>
            </a:r>
          </a:p>
          <a:p>
            <a:pPr marL="514350" indent="-514350">
              <a:buAutoNum type="arabicPeriod"/>
            </a:pPr>
            <a:r>
              <a:rPr lang="en-US" dirty="0"/>
              <a:t>Use Filters and other tools now at your disposal to try and diagnose the frequency or frequencies in the data.</a:t>
            </a:r>
          </a:p>
          <a:p>
            <a:pPr marL="514350" indent="-514350">
              <a:buAutoNum type="arabicPeriod"/>
            </a:pPr>
            <a:r>
              <a:rPr lang="en-US" dirty="0"/>
              <a:t>Create a PowerPoint (Just one for the group.) for your reference and to possibly share with the class.</a:t>
            </a:r>
          </a:p>
        </p:txBody>
      </p:sp>
    </p:spTree>
    <p:extLst>
      <p:ext uri="{BB962C8B-B14F-4D97-AF65-F5344CB8AC3E}">
        <p14:creationId xmlns:p14="http://schemas.microsoft.com/office/powerpoint/2010/main" val="3984727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26D66-626D-D646-9664-F31D56C7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Break Out 1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09645B-3ED8-434B-9A46-576F8677F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25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26D66-626D-D646-9664-F31D56C7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2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A81744E-836F-8E47-9694-2C2E89E02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Compare and check your answers for the worksheet.  Make sure it all makes sense … we will be using these ideas extensively. </a:t>
            </a:r>
          </a:p>
          <a:p>
            <a:pPr marL="514350" indent="-514350">
              <a:buAutoNum type="arabicPeriod"/>
            </a:pPr>
            <a:r>
              <a:rPr lang="en-US" dirty="0"/>
              <a:t>Move on to the two Questions (a-e for both).</a:t>
            </a:r>
          </a:p>
          <a:p>
            <a:pPr marL="514350" indent="-514350">
              <a:buAutoNum type="arabicPeriod"/>
            </a:pPr>
            <a:r>
              <a:rPr lang="en-US" dirty="0"/>
              <a:t>If there is time… play with </a:t>
            </a:r>
            <a:r>
              <a:rPr lang="en-US" dirty="0" err="1"/>
              <a:t>gen.arma.wge</a:t>
            </a:r>
            <a:r>
              <a:rPr lang="en-US" dirty="0"/>
              <a:t>, </a:t>
            </a:r>
            <a:r>
              <a:rPr lang="en-US" dirty="0" err="1"/>
              <a:t>plotts.sample.wge</a:t>
            </a:r>
            <a:r>
              <a:rPr lang="en-US" dirty="0"/>
              <a:t> and </a:t>
            </a:r>
            <a:r>
              <a:rPr lang="en-US" dirty="0" err="1"/>
              <a:t>plotts.true.wge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056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2">
            <a:extLst>
              <a:ext uri="{FF2B5EF4-FFF2-40B4-BE49-F238E27FC236}">
                <a16:creationId xmlns:a16="http://schemas.microsoft.com/office/drawing/2014/main" id="{8009B7F1-20C9-8B4A-912A-E2A55C4CF7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905" y="224135"/>
            <a:ext cx="3951012" cy="523220"/>
          </a:xfrm>
          <a:prstGeom prst="rect">
            <a:avLst/>
          </a:prstGeom>
          <a:noFill/>
          <a:ln w="25400">
            <a:solidFill>
              <a:srgbClr val="FC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 b="1" dirty="0">
                <a:solidFill>
                  <a:srgbClr val="0000FB"/>
                </a:solidFill>
              </a:rPr>
              <a:t>AR(1):  </a:t>
            </a:r>
            <a:r>
              <a:rPr lang="en-US" sz="2800" b="1" i="1" dirty="0">
                <a:solidFill>
                  <a:srgbClr val="0000FB"/>
                </a:solidFill>
                <a:latin typeface="Times New Roman" pitchFamily="18" charset="0"/>
              </a:rPr>
              <a:t>X</a:t>
            </a:r>
            <a:r>
              <a:rPr lang="en-US" sz="900" b="1" i="1" dirty="0">
                <a:solidFill>
                  <a:srgbClr val="0000FB"/>
                </a:solidFill>
                <a:latin typeface="Times New Roman" pitchFamily="18" charset="0"/>
              </a:rPr>
              <a:t> </a:t>
            </a:r>
            <a:r>
              <a:rPr lang="en-US" sz="2800" b="1" i="1" baseline="-25000" dirty="0">
                <a:solidFill>
                  <a:srgbClr val="0000FB"/>
                </a:solidFill>
                <a:latin typeface="Times New Roman" pitchFamily="18" charset="0"/>
              </a:rPr>
              <a:t>t</a:t>
            </a:r>
            <a:r>
              <a:rPr lang="en-US" sz="2800" b="1" dirty="0">
                <a:solidFill>
                  <a:srgbClr val="0000FB"/>
                </a:solidFill>
              </a:rPr>
              <a:t> </a:t>
            </a:r>
            <a:r>
              <a:rPr lang="en-US" sz="2800" dirty="0">
                <a:solidFill>
                  <a:srgbClr val="0000FB"/>
                </a:solidFill>
                <a:cs typeface="Arial" charset="0"/>
              </a:rPr>
              <a:t>–</a:t>
            </a:r>
            <a:r>
              <a:rPr lang="en-US" sz="2800" b="1" dirty="0">
                <a:solidFill>
                  <a:srgbClr val="0000FB"/>
                </a:solidFill>
                <a:cs typeface="Arial" charset="0"/>
              </a:rPr>
              <a:t> </a:t>
            </a:r>
            <a:r>
              <a:rPr lang="el-GR" sz="2800" b="1" i="1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sz="400" b="1" i="1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baseline="-25000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b="1" i="1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sz="2800" b="1" i="1" baseline="-25000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t</a:t>
            </a:r>
            <a:r>
              <a:rPr lang="en-US" sz="700" b="1" i="1" baseline="-25000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i="1" baseline="-25000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en-US" sz="700" b="1" i="1" baseline="-25000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baseline="-25000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b="1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US" sz="2800" b="1" i="1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2800" b="1" i="1" baseline="-25000" dirty="0">
                <a:solidFill>
                  <a:srgbClr val="0000FB"/>
                </a:solidFill>
                <a:latin typeface="Times New Roman" pitchFamily="18" charset="0"/>
                <a:cs typeface="Times New Roman" pitchFamily="18" charset="0"/>
              </a:rPr>
              <a:t>t</a:t>
            </a:r>
            <a:endParaRPr lang="el-GR" sz="2800" b="1" dirty="0">
              <a:solidFill>
                <a:srgbClr val="0000FB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Text Box 3">
            <a:extLst>
              <a:ext uri="{FF2B5EF4-FFF2-40B4-BE49-F238E27FC236}">
                <a16:creationId xmlns:a16="http://schemas.microsoft.com/office/drawing/2014/main" id="{179355F8-FD17-4B49-A18F-E09E5A1FF4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369" y="838201"/>
            <a:ext cx="416112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 b="1" dirty="0">
                <a:solidFill>
                  <a:srgbClr val="0000F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Stationarity:</a:t>
            </a:r>
          </a:p>
        </p:txBody>
      </p:sp>
      <p:sp>
        <p:nvSpPr>
          <p:cNvPr id="20" name="Text Box 13">
            <a:extLst>
              <a:ext uri="{FF2B5EF4-FFF2-40B4-BE49-F238E27FC236}">
                <a16:creationId xmlns:a16="http://schemas.microsoft.com/office/drawing/2014/main" id="{399739F3-FE12-B042-BCAE-E297DB9423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905" y="2425868"/>
            <a:ext cx="592431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 b="1" dirty="0">
                <a:solidFill>
                  <a:srgbClr val="0000F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Autocorrelation: </a:t>
            </a:r>
          </a:p>
        </p:txBody>
      </p:sp>
      <p:sp>
        <p:nvSpPr>
          <p:cNvPr id="21" name="Text Box 17">
            <a:extLst>
              <a:ext uri="{FF2B5EF4-FFF2-40B4-BE49-F238E27FC236}">
                <a16:creationId xmlns:a16="http://schemas.microsoft.com/office/drawing/2014/main" id="{160920EC-8823-6248-A8BD-07D9F3B076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4738" y="5943600"/>
            <a:ext cx="686386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 has a peak at </a:t>
            </a:r>
            <a:r>
              <a:rPr lang="en-US" sz="2400" i="1" dirty="0">
                <a:latin typeface="Times New Roman" pitchFamily="18" charset="0"/>
              </a:rPr>
              <a:t>f </a:t>
            </a:r>
            <a:r>
              <a:rPr lang="en-US" sz="2400" dirty="0">
                <a:latin typeface="Times New Roman" pitchFamily="18" charset="0"/>
              </a:rPr>
              <a:t>= 0 (</a:t>
            </a:r>
            <a:r>
              <a:rPr lang="en-US" sz="2400" i="1" dirty="0">
                <a:latin typeface="Symbol" pitchFamily="18" charset="2"/>
              </a:rPr>
              <a:t>j</a:t>
            </a:r>
            <a:r>
              <a:rPr lang="en-US" sz="2400" baseline="-25000" dirty="0">
                <a:latin typeface="Symbol" pitchFamily="18" charset="2"/>
              </a:rPr>
              <a:t>1  </a:t>
            </a:r>
            <a:r>
              <a:rPr lang="en-US" sz="2400" dirty="0">
                <a:latin typeface="Symbol" pitchFamily="18" charset="2"/>
              </a:rPr>
              <a:t>&gt; 0)  </a:t>
            </a:r>
            <a:r>
              <a:rPr lang="en-US" sz="2400" i="1" dirty="0">
                <a:latin typeface="Times New Roman" pitchFamily="18" charset="0"/>
              </a:rPr>
              <a:t> </a:t>
            </a:r>
            <a:r>
              <a:rPr lang="en-US" sz="2400" dirty="0"/>
              <a:t>or </a:t>
            </a:r>
            <a:r>
              <a:rPr lang="en-US" sz="2400" i="1" dirty="0">
                <a:latin typeface="Times New Roman" pitchFamily="18" charset="0"/>
              </a:rPr>
              <a:t>f</a:t>
            </a:r>
            <a:r>
              <a:rPr lang="en-US" sz="2400" dirty="0">
                <a:latin typeface="Times New Roman" pitchFamily="18" charset="0"/>
              </a:rPr>
              <a:t> = .5 (</a:t>
            </a:r>
            <a:r>
              <a:rPr lang="en-US" sz="2400" i="1" dirty="0">
                <a:latin typeface="Symbol" pitchFamily="18" charset="2"/>
              </a:rPr>
              <a:t>j</a:t>
            </a:r>
            <a:r>
              <a:rPr lang="en-US" sz="2400" baseline="-25000" dirty="0">
                <a:latin typeface="Symbol" pitchFamily="18" charset="2"/>
              </a:rPr>
              <a:t>1 </a:t>
            </a:r>
            <a:r>
              <a:rPr lang="en-US" sz="2400" dirty="0">
                <a:latin typeface="Symbol" pitchFamily="18" charset="2"/>
              </a:rPr>
              <a:t> &lt; 0) </a:t>
            </a:r>
          </a:p>
        </p:txBody>
      </p:sp>
      <p:sp>
        <p:nvSpPr>
          <p:cNvPr id="22" name="Text Box 21">
            <a:extLst>
              <a:ext uri="{FF2B5EF4-FFF2-40B4-BE49-F238E27FC236}">
                <a16:creationId xmlns:a16="http://schemas.microsoft.com/office/drawing/2014/main" id="{31EA9F5B-4245-084B-8709-01AB987AFE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1908" y="3276600"/>
            <a:ext cx="402007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damped exponential </a:t>
            </a:r>
          </a:p>
          <a:p>
            <a:r>
              <a:rPr lang="en-US" sz="2400" dirty="0"/>
              <a:t>      (oscillating if </a:t>
            </a:r>
            <a:r>
              <a:rPr lang="en-US" sz="2400" i="1" dirty="0">
                <a:latin typeface="Symbol" pitchFamily="18" charset="2"/>
              </a:rPr>
              <a:t>j</a:t>
            </a:r>
            <a:r>
              <a:rPr lang="en-US" sz="2400" baseline="-25000" dirty="0"/>
              <a:t>1</a:t>
            </a:r>
            <a:r>
              <a:rPr lang="en-US" sz="2400" dirty="0"/>
              <a:t> &lt;0)</a:t>
            </a:r>
            <a:endParaRPr lang="en-US" sz="2400" baseline="-25000" dirty="0">
              <a:latin typeface="Symbol" pitchFamily="18" charset="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 Box 25">
                <a:extLst>
                  <a:ext uri="{FF2B5EF4-FFF2-40B4-BE49-F238E27FC236}">
                    <a16:creationId xmlns:a16="http://schemas.microsoft.com/office/drawing/2014/main" id="{E89E4BB8-8796-5644-8F0A-D98DC27DF23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51067" y="1409700"/>
                <a:ext cx="4065231" cy="4616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bg1"/>
                    </a:solidFill>
                  </a14:hiddenFill>
                </a:ext>
                <a:ext uri="{91240B29-F687-4F45-9708-019B960494DF}">
                  <a14:hiddenLine w="25400">
                    <a:solidFill>
                      <a:srgbClr val="FC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Stationary </a:t>
                </a:r>
                <a:r>
                  <a:rPr lang="en-US" sz="2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iff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|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𝜙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| &lt; 1</a:t>
                </a:r>
              </a:p>
            </p:txBody>
          </p:sp>
        </mc:Choice>
        <mc:Fallback xmlns="">
          <p:sp>
            <p:nvSpPr>
              <p:cNvPr id="23" name="Text Box 25">
                <a:extLst>
                  <a:ext uri="{FF2B5EF4-FFF2-40B4-BE49-F238E27FC236}">
                    <a16:creationId xmlns:a16="http://schemas.microsoft.com/office/drawing/2014/main" id="{E89E4BB8-8796-5644-8F0A-D98DC27DF2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51067" y="1409700"/>
                <a:ext cx="4065231" cy="461665"/>
              </a:xfrm>
              <a:prstGeom prst="rect">
                <a:avLst/>
              </a:prstGeom>
              <a:blipFill>
                <a:blip r:embed="rId2"/>
                <a:stretch>
                  <a:fillRect l="-2181" t="-8108" b="-2702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FC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 Box 28">
            <a:extLst>
              <a:ext uri="{FF2B5EF4-FFF2-40B4-BE49-F238E27FC236}">
                <a16:creationId xmlns:a16="http://schemas.microsoft.com/office/drawing/2014/main" id="{4C40F137-F8BA-DC40-920F-F116AB19BF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368" y="4034135"/>
            <a:ext cx="43198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 b="1" dirty="0">
                <a:solidFill>
                  <a:srgbClr val="0000F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Realizations look like:</a:t>
            </a:r>
          </a:p>
        </p:txBody>
      </p:sp>
      <p:sp>
        <p:nvSpPr>
          <p:cNvPr id="25" name="Text Box 30">
            <a:extLst>
              <a:ext uri="{FF2B5EF4-FFF2-40B4-BE49-F238E27FC236}">
                <a16:creationId xmlns:a16="http://schemas.microsoft.com/office/drawing/2014/main" id="{3E7515FD-AAD1-D048-915D-EFA574562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4419600"/>
            <a:ext cx="8110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  </a:t>
            </a:r>
            <a:r>
              <a:rPr lang="en-US" sz="2400" i="1" dirty="0">
                <a:latin typeface="Symbol" pitchFamily="18" charset="2"/>
              </a:rPr>
              <a:t>j</a:t>
            </a:r>
            <a:r>
              <a:rPr lang="en-US" sz="2400" baseline="-25000" dirty="0">
                <a:latin typeface="Symbol" pitchFamily="18" charset="2"/>
              </a:rPr>
              <a:t>1 </a:t>
            </a:r>
            <a:r>
              <a:rPr lang="en-US" sz="2400" dirty="0">
                <a:latin typeface="Symbol" pitchFamily="18" charset="2"/>
              </a:rPr>
              <a:t>&gt; 0 :  </a:t>
            </a:r>
            <a:r>
              <a:rPr lang="en-US" sz="2400" dirty="0"/>
              <a:t>Wandering</a:t>
            </a:r>
          </a:p>
        </p:txBody>
      </p:sp>
      <p:sp>
        <p:nvSpPr>
          <p:cNvPr id="26" name="Text Box 31">
            <a:extLst>
              <a:ext uri="{FF2B5EF4-FFF2-40B4-BE49-F238E27FC236}">
                <a16:creationId xmlns:a16="http://schemas.microsoft.com/office/drawing/2014/main" id="{B82F5A00-0870-D644-9D46-D291052D8B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4738" y="4876800"/>
            <a:ext cx="8110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  </a:t>
            </a:r>
            <a:r>
              <a:rPr lang="en-US" sz="2400" i="1" dirty="0">
                <a:latin typeface="Symbol" pitchFamily="18" charset="2"/>
              </a:rPr>
              <a:t>j</a:t>
            </a:r>
            <a:r>
              <a:rPr lang="en-US" sz="2400" baseline="-25000" dirty="0">
                <a:latin typeface="Symbol" pitchFamily="18" charset="2"/>
              </a:rPr>
              <a:t>1 </a:t>
            </a:r>
            <a:r>
              <a:rPr lang="en-US" sz="2400" dirty="0">
                <a:latin typeface="Symbol" pitchFamily="18" charset="2"/>
              </a:rPr>
              <a:t>&lt; 0 :  </a:t>
            </a:r>
            <a:r>
              <a:rPr lang="en-US" sz="2400" dirty="0"/>
              <a:t>Oscillating </a:t>
            </a:r>
          </a:p>
        </p:txBody>
      </p:sp>
      <p:sp>
        <p:nvSpPr>
          <p:cNvPr id="27" name="Text Box 32">
            <a:extLst>
              <a:ext uri="{FF2B5EF4-FFF2-40B4-BE49-F238E27FC236}">
                <a16:creationId xmlns:a16="http://schemas.microsoft.com/office/drawing/2014/main" id="{4F7B8832-50AB-0D47-A39A-B036D7563D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2708" y="5562601"/>
            <a:ext cx="225688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 b="1" dirty="0">
                <a:solidFill>
                  <a:srgbClr val="0000F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Spectrum: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E634144-AF9E-C746-8534-83A3B53E2B21}"/>
                  </a:ext>
                </a:extLst>
              </p:cNvPr>
              <p:cNvSpPr txBox="1"/>
              <p:nvPr/>
            </p:nvSpPr>
            <p:spPr bwMode="auto">
              <a:xfrm>
                <a:off x="919151" y="2885182"/>
                <a:ext cx="4305991" cy="4385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𝜌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𝜌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−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𝑘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sz="2800" i="1" dirty="0">
                              <a:latin typeface="Symbol" pitchFamily="18" charset="2"/>
                            </a:rPr>
                            <m:t>j</m:t>
                          </m:r>
                          <m:r>
                            <m:rPr>
                              <m:nor/>
                            </m:rPr>
                            <a:rPr lang="en-US" sz="2800" baseline="-25000" dirty="0">
                              <a:latin typeface="Symbol" pitchFamily="18" charset="2"/>
                            </a:rPr>
                            <m:t>1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𝑘</m:t>
                          </m:r>
                        </m:sup>
                      </m:sSup>
                      <m:r>
                        <a:rPr lang="en-US" sz="2800" b="0" i="1" baseline="-25000" dirty="0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𝑓𝑜𝑟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𝑘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≥1</m:t>
                      </m:r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E634144-AF9E-C746-8534-83A3B53E2B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19151" y="2885182"/>
                <a:ext cx="4305991" cy="438582"/>
              </a:xfrm>
              <a:prstGeom prst="rect">
                <a:avLst/>
              </a:prstGeom>
              <a:blipFill>
                <a:blip r:embed="rId3"/>
                <a:stretch>
                  <a:fillRect l="-1180" r="-1180" b="-5277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6383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26BAAE-626F-7C41-ABE1-798054676B52}"/>
                  </a:ext>
                </a:extLst>
              </p:cNvPr>
              <p:cNvSpPr txBox="1"/>
              <p:nvPr/>
            </p:nvSpPr>
            <p:spPr bwMode="auto">
              <a:xfrm>
                <a:off x="347472" y="523488"/>
                <a:ext cx="8763000" cy="62170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rtlCol="0">
                <a:spAutoFit/>
              </a:bodyPr>
              <a:lstStyle/>
              <a:p>
                <a:pPr eaLnBrk="1" hangingPunct="1">
                  <a:spcBef>
                    <a:spcPts val="1200"/>
                  </a:spcBef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Question 1a:</a:t>
                </a: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eaLnBrk="1" hangingPunct="1">
                  <a:spcBef>
                    <a:spcPts val="1200"/>
                  </a:spcBef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Find and use the characteristic equation to answer the following questions about the AR(1) model:</a:t>
                </a: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 eaLnBrk="1" hangingPunct="1">
                  <a:spcBef>
                    <a:spcPts val="1200"/>
                  </a:spcBef>
                  <a:buAutoNum type="arabicPeriod"/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M/C Which is the characteristic equation?</a:t>
                </a:r>
              </a:p>
              <a:p>
                <a:pPr marL="514350" indent="-514350">
                  <a:spcBef>
                    <a:spcPts val="1200"/>
                  </a:spcBef>
                  <a:buAutoNum type="alphaU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=−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.8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−1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.8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FontTx/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+.8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FontTx/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𝐵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26BAAE-626F-7C41-ABE1-798054676B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7472" y="523488"/>
                <a:ext cx="8763000" cy="6217087"/>
              </a:xfrm>
              <a:prstGeom prst="rect">
                <a:avLst/>
              </a:prstGeom>
              <a:blipFill>
                <a:blip r:embed="rId2"/>
                <a:stretch>
                  <a:fillRect l="-1302" t="-815" r="-2171" b="-101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=−.8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blipFill>
                <a:blip r:embed="rId3"/>
                <a:stretch>
                  <a:fillRect l="-2174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4551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26BAAE-626F-7C41-ABE1-798054676B52}"/>
                  </a:ext>
                </a:extLst>
              </p:cNvPr>
              <p:cNvSpPr txBox="1"/>
              <p:nvPr/>
            </p:nvSpPr>
            <p:spPr bwMode="auto">
              <a:xfrm>
                <a:off x="347472" y="523488"/>
                <a:ext cx="8763000" cy="62170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rtlCol="0">
                <a:spAutoFit/>
              </a:bodyPr>
              <a:lstStyle/>
              <a:p>
                <a:pPr eaLnBrk="1" hangingPunct="1">
                  <a:spcBef>
                    <a:spcPts val="1200"/>
                  </a:spcBef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Question 1a:</a:t>
                </a: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eaLnBrk="1" hangingPunct="1">
                  <a:spcBef>
                    <a:spcPts val="1200"/>
                  </a:spcBef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Find and use the characteristic equation to answer the following questions about the AR(1) model:</a:t>
                </a: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 eaLnBrk="1" hangingPunct="1">
                  <a:spcBef>
                    <a:spcPts val="1200"/>
                  </a:spcBef>
                  <a:buAutoNum type="arabicPeriod"/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M/C Which is the characteristic equation?</a:t>
                </a:r>
              </a:p>
              <a:p>
                <a:pPr marL="514350" indent="-514350">
                  <a:spcBef>
                    <a:spcPts val="1200"/>
                  </a:spcBef>
                  <a:buAutoNum type="alphaU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=−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.8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−1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.8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FontTx/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  <m:r>
                          <a:rPr lang="en-US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+.8</m:t>
                        </m:r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FontTx/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𝐵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26BAAE-626F-7C41-ABE1-798054676B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7472" y="523488"/>
                <a:ext cx="8763000" cy="6217087"/>
              </a:xfrm>
              <a:prstGeom prst="rect">
                <a:avLst/>
              </a:prstGeom>
              <a:blipFill>
                <a:blip r:embed="rId2"/>
                <a:stretch>
                  <a:fillRect l="-1302" t="-815" r="-2171" b="-101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=−.8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blipFill>
                <a:blip r:embed="rId3"/>
                <a:stretch>
                  <a:fillRect l="-2174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70740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387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1b: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What is the root of the equation.  (Short Answer)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6C412B2-3B65-7542-8944-6CE9F599464C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=−.8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6C412B2-3B65-7542-8944-6CE9F59946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blipFill>
                <a:blip r:embed="rId2"/>
                <a:stretch>
                  <a:fillRect l="-2174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37699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5047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Concept Check on AR(1) Characteristic Equation: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What is the root of the equation.  (Short Answer)</a:t>
            </a: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Answer: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=−.8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blipFill>
                <a:blip r:embed="rId2"/>
                <a:stretch>
                  <a:fillRect l="-2174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BD212DA9-723A-CB45-9F03-7F7DEDF7D112}"/>
                  </a:ext>
                </a:extLst>
              </p:cNvPr>
              <p:cNvSpPr/>
              <p:nvPr/>
            </p:nvSpPr>
            <p:spPr>
              <a:xfrm>
                <a:off x="2321209" y="4860060"/>
                <a:ext cx="1604927" cy="17189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1+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.8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=0</m:t>
                      </m:r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solidFill>
                    <a:srgbClr val="FF0000"/>
                  </a:solidFill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.</m:t>
                      </m:r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8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z</m:t>
                      </m:r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=−1 </m:t>
                      </m:r>
                    </m:oMath>
                  </m:oMathPara>
                </a14:m>
                <a:endParaRPr lang="en-US" b="0" i="0" dirty="0">
                  <a:solidFill>
                    <a:srgbClr val="FF0000"/>
                  </a:solidFill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z</m:t>
                      </m:r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.8</m:t>
                          </m:r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b="0" i="1" dirty="0">
                  <a:solidFill>
                    <a:srgbClr val="FF0000"/>
                  </a:solidFill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𝑧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en-US" b="0" i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m:t>1.25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m:t>r</m:t>
                      </m:r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m:t> = −1.25</m:t>
                      </m:r>
                    </m:oMath>
                  </m:oMathPara>
                </a14:m>
                <a:endParaRPr lang="en-US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BD212DA9-723A-CB45-9F03-7F7DEDF7D1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1209" y="4860060"/>
                <a:ext cx="1604927" cy="1718932"/>
              </a:xfrm>
              <a:prstGeom prst="rect">
                <a:avLst/>
              </a:prstGeom>
              <a:blipFill>
                <a:blip r:embed="rId3"/>
                <a:stretch>
                  <a:fillRect b="-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6960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4893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1c:</a:t>
            </a:r>
          </a:p>
          <a:p>
            <a:pPr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What is the inverse of the root: |r|</a:t>
            </a:r>
            <a:r>
              <a:rPr lang="en-US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-1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?  (Short Answer).  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=−.8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blipFill>
                <a:blip r:embed="rId2"/>
                <a:stretch>
                  <a:fillRect l="-2174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12430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26BAAE-626F-7C41-ABE1-798054676B52}"/>
                  </a:ext>
                </a:extLst>
              </p:cNvPr>
              <p:cNvSpPr txBox="1"/>
              <p:nvPr/>
            </p:nvSpPr>
            <p:spPr bwMode="auto">
              <a:xfrm>
                <a:off x="347472" y="523488"/>
                <a:ext cx="8763000" cy="62797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rtlCol="0">
                <a:spAutoFit/>
              </a:bodyPr>
              <a:lstStyle/>
              <a:p>
                <a:pPr eaLnBrk="1" hangingPunct="1">
                  <a:spcBef>
                    <a:spcPts val="1200"/>
                  </a:spcBef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Concept Check on AR(1) Characteristic Equation:</a:t>
                </a: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eaLnBrk="1" hangingPunct="1">
                  <a:spcBef>
                    <a:spcPts val="1200"/>
                  </a:spcBef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Find and use the characteristic equation to answer the following questions about the AR(1) model:</a:t>
                </a: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 eaLnBrk="1" hangingPunct="1">
                  <a:spcBef>
                    <a:spcPts val="1200"/>
                  </a:spcBef>
                  <a:buAutoNum type="arabicPeriod"/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What is the inverse of the root: |r|</a:t>
                </a:r>
                <a:r>
                  <a:rPr lang="en-US" sz="28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-1</a:t>
                </a: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?  (Short Answer).  </a:t>
                </a: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spcBef>
                    <a:spcPts val="1200"/>
                  </a:spcBef>
                </a:pPr>
                <a:r>
                  <a:rPr lang="en-US" sz="28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Answer: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−1</m:t>
                            </m:r>
                          </m:num>
                          <m:den>
                            <m:r>
                              <a:rPr lang="en-US" sz="2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−1.25</m:t>
                            </m:r>
                          </m:den>
                        </m:f>
                      </m:e>
                    </m:d>
                    <m:r>
                      <a:rPr lang="en-US" sz="2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=.8</m:t>
                    </m:r>
                  </m:oMath>
                </a14:m>
                <a:endParaRPr lang="en-US" sz="2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26BAAE-626F-7C41-ABE1-798054676B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7472" y="523488"/>
                <a:ext cx="8763000" cy="6279732"/>
              </a:xfrm>
              <a:prstGeom prst="rect">
                <a:avLst/>
              </a:prstGeom>
              <a:blipFill>
                <a:blip r:embed="rId2"/>
                <a:stretch>
                  <a:fillRect l="-1302" t="-806" r="-217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=−.8</m:t>
                      </m:r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blipFill>
                <a:blip r:embed="rId3"/>
                <a:stretch>
                  <a:fillRect l="-2174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3447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1D4DB-8BD6-A649-9E48-BB16A7085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Filters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341B16-C93A-104F-ADB0-F4B1D4275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8609" y="1485970"/>
            <a:ext cx="3254233" cy="19322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AC9497-3212-2D41-9470-73560CE0B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034" y="3418171"/>
            <a:ext cx="6477000" cy="2082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3C6EAE-27B1-424F-8F9D-DD742A8A2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9100" y="5670929"/>
            <a:ext cx="32258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8623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387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1d: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M/C is the series stationary?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=−.8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blipFill>
                <a:blip r:embed="rId2"/>
                <a:stretch>
                  <a:fillRect l="-2174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85461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5324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Concept Check on AR(1) Characteristic Equation: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M/C is the series stationary? </a:t>
            </a: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Answer: The root of the characteristic equation is -1.25 which is outside the UNIT circle.  For this reason the series is stationary.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=−.8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blipFill>
                <a:blip r:embed="rId2"/>
                <a:stretch>
                  <a:fillRect l="-2174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51879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387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1e: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tswge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to create a realization from this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=−.8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blipFill>
                <a:blip r:embed="rId2"/>
                <a:stretch>
                  <a:fillRect l="-2174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76688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387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1e: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tswge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to create a realization from this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=−.8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919645" cy="430887"/>
              </a:xfrm>
              <a:prstGeom prst="rect">
                <a:avLst/>
              </a:prstGeom>
              <a:blipFill>
                <a:blip r:embed="rId2"/>
                <a:stretch>
                  <a:fillRect l="-2174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DC7A2E97-DF71-9B45-B7C5-D8DE8D93CA5A}"/>
              </a:ext>
            </a:extLst>
          </p:cNvPr>
          <p:cNvSpPr/>
          <p:nvPr/>
        </p:nvSpPr>
        <p:spPr>
          <a:xfrm>
            <a:off x="1130113" y="5338844"/>
            <a:ext cx="2820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gen.arma.wge</a:t>
            </a:r>
            <a:r>
              <a:rPr lang="en-US" dirty="0">
                <a:solidFill>
                  <a:srgbClr val="FF0000"/>
                </a:solidFill>
              </a:rPr>
              <a:t>(100,phi = -.8)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A0DEE6-A773-AD4E-A4C4-2D2BB51DD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933" y="4532910"/>
            <a:ext cx="34163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495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26BAAE-626F-7C41-ABE1-798054676B52}"/>
                  </a:ext>
                </a:extLst>
              </p:cNvPr>
              <p:cNvSpPr txBox="1"/>
              <p:nvPr/>
            </p:nvSpPr>
            <p:spPr bwMode="auto">
              <a:xfrm>
                <a:off x="347472" y="523488"/>
                <a:ext cx="8763000" cy="62170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rtlCol="0">
                <a:spAutoFit/>
              </a:bodyPr>
              <a:lstStyle/>
              <a:p>
                <a:pPr eaLnBrk="1" hangingPunct="1">
                  <a:spcBef>
                    <a:spcPts val="1200"/>
                  </a:spcBef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Question 2a:</a:t>
                </a: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eaLnBrk="1" hangingPunct="1">
                  <a:spcBef>
                    <a:spcPts val="1200"/>
                  </a:spcBef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Find and use the characteristic equation to answer the following questions about the AR(1) model:</a:t>
                </a: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 eaLnBrk="1" hangingPunct="1">
                  <a:spcBef>
                    <a:spcPts val="1200"/>
                  </a:spcBef>
                  <a:buAutoNum type="arabicPeriod"/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M/C Which is the characteristic equation?</a:t>
                </a:r>
              </a:p>
              <a:p>
                <a:pPr marL="514350" indent="-514350">
                  <a:spcBef>
                    <a:spcPts val="1200"/>
                  </a:spcBef>
                  <a:buAutoNum type="alphaU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+.92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−1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  <m:r>
                          <a:rPr lang="en-US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</m:t>
                        </m:r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.92</m:t>
                        </m:r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FontTx/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+.92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FontTx/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𝐵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26BAAE-626F-7C41-ABE1-798054676B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7472" y="523488"/>
                <a:ext cx="8763000" cy="6217087"/>
              </a:xfrm>
              <a:prstGeom prst="rect">
                <a:avLst/>
              </a:prstGeom>
              <a:blipFill>
                <a:blip r:embed="rId2"/>
                <a:stretch>
                  <a:fillRect l="-1302" t="-815" r="-2171" b="-101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−.92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blipFill>
                <a:blip r:embed="rId3"/>
                <a:stretch>
                  <a:fillRect l="-2232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8289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26BAAE-626F-7C41-ABE1-798054676B52}"/>
                  </a:ext>
                </a:extLst>
              </p:cNvPr>
              <p:cNvSpPr txBox="1"/>
              <p:nvPr/>
            </p:nvSpPr>
            <p:spPr bwMode="auto">
              <a:xfrm>
                <a:off x="347472" y="523488"/>
                <a:ext cx="8763000" cy="62170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rtlCol="0">
                <a:spAutoFit/>
              </a:bodyPr>
              <a:lstStyle/>
              <a:p>
                <a:pPr eaLnBrk="1" hangingPunct="1">
                  <a:spcBef>
                    <a:spcPts val="1200"/>
                  </a:spcBef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Question 2a:</a:t>
                </a: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eaLnBrk="1" hangingPunct="1">
                  <a:spcBef>
                    <a:spcPts val="1200"/>
                  </a:spcBef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Find and use the characteristic equation to answer the following questions about the AR(1) model:</a:t>
                </a: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eaLnBrk="1" hangingPunct="1">
                  <a:spcBef>
                    <a:spcPts val="1200"/>
                  </a:spcBef>
                </a:pP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 eaLnBrk="1" hangingPunct="1">
                  <a:spcBef>
                    <a:spcPts val="1200"/>
                  </a:spcBef>
                  <a:buAutoNum type="arabicPeriod"/>
                </a:pPr>
                <a:r>
                  <a:rPr lang="en-US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M/C Which is the characteristic equation?</a:t>
                </a:r>
              </a:p>
              <a:p>
                <a:pPr marL="514350" indent="-514350">
                  <a:spcBef>
                    <a:spcPts val="1200"/>
                  </a:spcBef>
                  <a:buAutoNum type="alphaU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+.92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−1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</m:t>
                        </m:r>
                        <m:r>
                          <a:rPr lang="en-US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.92</m:t>
                        </m:r>
                        <m:r>
                          <a:rPr lang="en-US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FontTx/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+.92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spcBef>
                    <a:spcPts val="1200"/>
                  </a:spcBef>
                  <a:buFontTx/>
                  <a:buAutoNum type="alphaU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𝐵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C26BAAE-626F-7C41-ABE1-798054676B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47472" y="523488"/>
                <a:ext cx="8763000" cy="6217087"/>
              </a:xfrm>
              <a:prstGeom prst="rect">
                <a:avLst/>
              </a:prstGeom>
              <a:blipFill>
                <a:blip r:embed="rId2"/>
                <a:stretch>
                  <a:fillRect l="-1302" t="-815" r="-2171" b="-101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−.92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5DB4F9B-E6BA-C646-BCD4-6404E37DAD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blipFill>
                <a:blip r:embed="rId3"/>
                <a:stretch>
                  <a:fillRect l="-2232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12837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387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2b: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What is the root of the equation.  (Short Answer)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3E76F2E-E06D-E84A-BFA4-FF612FBDDFF5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−.92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3E76F2E-E06D-E84A-BFA4-FF612FBDDF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blipFill>
                <a:blip r:embed="rId2"/>
                <a:stretch>
                  <a:fillRect l="-2232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5028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387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2b: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What is the root of the equation.  (Short Answer)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B7FB11F-70CC-7E4E-9404-8A67A25FFB26}"/>
                  </a:ext>
                </a:extLst>
              </p:cNvPr>
              <p:cNvSpPr/>
              <p:nvPr/>
            </p:nvSpPr>
            <p:spPr>
              <a:xfrm>
                <a:off x="2321209" y="4860060"/>
                <a:ext cx="1733167" cy="17207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1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−.92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𝑧</m:t>
                          </m:r>
                        </m:e>
                      </m:d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=0</m:t>
                      </m:r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solidFill>
                    <a:srgbClr val="FF0000"/>
                  </a:solidFill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</m:t>
                      </m:r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.</m:t>
                      </m:r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8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z</m:t>
                      </m:r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=−1 </m:t>
                      </m:r>
                    </m:oMath>
                  </m:oMathPara>
                </a14:m>
                <a:endParaRPr lang="en-US" b="0" i="0" dirty="0">
                  <a:solidFill>
                    <a:srgbClr val="FF0000"/>
                  </a:solidFill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z</m:t>
                      </m:r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.92</m:t>
                          </m:r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b="0" i="1" dirty="0">
                  <a:solidFill>
                    <a:srgbClr val="FF0000"/>
                  </a:solidFill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𝑧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1.087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m:t>r</m:t>
                      </m:r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m:t> = 1.087</m:t>
                      </m:r>
                    </m:oMath>
                  </m:oMathPara>
                </a14:m>
                <a:endParaRPr lang="en-US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B7FB11F-70CC-7E4E-9404-8A67A25FFB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1209" y="4860060"/>
                <a:ext cx="1733167" cy="1720727"/>
              </a:xfrm>
              <a:prstGeom prst="rect">
                <a:avLst/>
              </a:prstGeom>
              <a:blipFill>
                <a:blip r:embed="rId2"/>
                <a:stretch>
                  <a:fillRect b="-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4B22673-5C1E-4244-8F2D-40727AF3A9C5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−.92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4B22673-5C1E-4244-8F2D-40727AF3A9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blipFill>
                <a:blip r:embed="rId3"/>
                <a:stretch>
                  <a:fillRect l="-2232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74652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4893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2c: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What is the inverse of the root: |r|</a:t>
            </a:r>
            <a:r>
              <a:rPr lang="en-US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-1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?  (Short Answer).  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D2C2677-A448-8240-999F-44AF44FAAECE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−.92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D2C2677-A448-8240-999F-44AF44FAAE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blipFill>
                <a:blip r:embed="rId2"/>
                <a:stretch>
                  <a:fillRect l="-2232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82145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4893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2c: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What is the inverse of the root: |r|</a:t>
            </a:r>
            <a:r>
              <a:rPr lang="en-US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-1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?  (Short Answer).  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D2C2677-A448-8240-999F-44AF44FAAECE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−.92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D2C2677-A448-8240-999F-44AF44FAAE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blipFill>
                <a:blip r:embed="rId2"/>
                <a:stretch>
                  <a:fillRect l="-2232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08AF432-5492-4243-834B-77D7AE99B5B6}"/>
                  </a:ext>
                </a:extLst>
              </p:cNvPr>
              <p:cNvSpPr/>
              <p:nvPr/>
            </p:nvSpPr>
            <p:spPr>
              <a:xfrm>
                <a:off x="2814429" y="5590932"/>
                <a:ext cx="2262799" cy="50481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ts val="1200"/>
                  </a:spcBef>
                </a:pPr>
                <a:r>
                  <a:rPr lang="en-US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Answer: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1.087</m:t>
                            </m:r>
                          </m:den>
                        </m:f>
                      </m:e>
                    </m:d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.92</m:t>
                    </m:r>
                  </m:oMath>
                </a14:m>
                <a:endParaRPr lang="en-US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08AF432-5492-4243-834B-77D7AE99B5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4429" y="5590932"/>
                <a:ext cx="2262799" cy="504818"/>
              </a:xfrm>
              <a:prstGeom prst="rect">
                <a:avLst/>
              </a:prstGeom>
              <a:blipFill>
                <a:blip r:embed="rId3"/>
                <a:stretch>
                  <a:fillRect l="-2235" b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6806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51C1B-246A-0A45-823B-71BFA51B3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Density and Linear Filters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F780DF-8CC7-7745-9957-66FAE2942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015" y="1523783"/>
            <a:ext cx="3620262" cy="13802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416445-43C0-E84F-9D4C-8790A55ED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2992" y="4350787"/>
            <a:ext cx="5438013" cy="10823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7AE61B-91A1-6049-B802-205AA8119B1B}"/>
              </a:ext>
            </a:extLst>
          </p:cNvPr>
          <p:cNvSpPr txBox="1"/>
          <p:nvPr/>
        </p:nvSpPr>
        <p:spPr>
          <a:xfrm>
            <a:off x="2674959" y="6168790"/>
            <a:ext cx="4899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squared frequency response function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D6BCD52-66E4-9848-9FED-F6BBC9948CFA}"/>
              </a:ext>
            </a:extLst>
          </p:cNvPr>
          <p:cNvCxnSpPr/>
          <p:nvPr/>
        </p:nvCxnSpPr>
        <p:spPr>
          <a:xfrm flipH="1" flipV="1">
            <a:off x="4708478" y="5295333"/>
            <a:ext cx="354841" cy="65404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2CF88B6-47A7-B04F-BE28-FAE73923E68C}"/>
              </a:ext>
            </a:extLst>
          </p:cNvPr>
          <p:cNvSpPr txBox="1"/>
          <p:nvPr/>
        </p:nvSpPr>
        <p:spPr>
          <a:xfrm>
            <a:off x="2674959" y="3563293"/>
            <a:ext cx="4899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frequency response function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1C702A-B5F1-CC48-81C9-BE5A5C4CEDD8}"/>
              </a:ext>
            </a:extLst>
          </p:cNvPr>
          <p:cNvCxnSpPr/>
          <p:nvPr/>
        </p:nvCxnSpPr>
        <p:spPr>
          <a:xfrm flipH="1" flipV="1">
            <a:off x="4708478" y="2867260"/>
            <a:ext cx="354841" cy="65404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65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387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2d: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M/C is the series stationary?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D75CE00-EA92-034F-83EB-4E7457144EC0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−.92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D75CE00-EA92-034F-83EB-4E7457144E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blipFill>
                <a:blip r:embed="rId2"/>
                <a:stretch>
                  <a:fillRect l="-2232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10493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387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2d: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M/C is the series stationary?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D75CE00-EA92-034F-83EB-4E7457144EC0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−.92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D75CE00-EA92-034F-83EB-4E7457144E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blipFill>
                <a:blip r:embed="rId2"/>
                <a:stretch>
                  <a:fillRect l="-2232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BD333AA9-F4CD-9B41-8FC7-1BC5CB326BD8}"/>
              </a:ext>
            </a:extLst>
          </p:cNvPr>
          <p:cNvSpPr/>
          <p:nvPr/>
        </p:nvSpPr>
        <p:spPr>
          <a:xfrm>
            <a:off x="197892" y="4447640"/>
            <a:ext cx="8604914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Answer: The root of the characteristic equation is 1.087 which is outside the UNIT circle.  For this reason the series is known to be stationary.</a:t>
            </a:r>
          </a:p>
        </p:txBody>
      </p:sp>
    </p:spTree>
    <p:extLst>
      <p:ext uri="{BB962C8B-B14F-4D97-AF65-F5344CB8AC3E}">
        <p14:creationId xmlns:p14="http://schemas.microsoft.com/office/powerpoint/2010/main" val="8729066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387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2e: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tswge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to create a realization from this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6095D2-CF06-3B4B-9632-020EAEB85ABD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−.92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6095D2-CF06-3B4B-9632-020EAEB85A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blipFill>
                <a:blip r:embed="rId2"/>
                <a:stretch>
                  <a:fillRect l="-2232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269417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BAAE-626F-7C41-ABE1-798054676B52}"/>
              </a:ext>
            </a:extLst>
          </p:cNvPr>
          <p:cNvSpPr txBox="1"/>
          <p:nvPr/>
        </p:nvSpPr>
        <p:spPr bwMode="auto">
          <a:xfrm>
            <a:off x="347472" y="523488"/>
            <a:ext cx="8763000" cy="387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 2e: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 and use the characteristic equation to answer the following questions about the AR(1) model:</a:t>
            </a: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ts val="12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eaLnBrk="1" hangingPunct="1">
              <a:spcBef>
                <a:spcPts val="1200"/>
              </a:spcBef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tswge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to create a realization from this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6095D2-CF06-3B4B-9632-020EAEB85ABD}"/>
                  </a:ext>
                </a:extLst>
              </p:cNvPr>
              <p:cNvSpPr txBox="1"/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−.92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6095D2-CF06-3B4B-9632-020EAEB85A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0" y="3124200"/>
                <a:ext cx="2850716" cy="430887"/>
              </a:xfrm>
              <a:prstGeom prst="rect">
                <a:avLst/>
              </a:prstGeom>
              <a:blipFill>
                <a:blip r:embed="rId2"/>
                <a:stretch>
                  <a:fillRect l="-2232" b="-142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49B3F4D2-338F-CC4F-9AC0-2FBC075E2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972" y="4649338"/>
            <a:ext cx="3416300" cy="1981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0B7FCC-FE7A-F34A-8B1F-89AEF796E75B}"/>
              </a:ext>
            </a:extLst>
          </p:cNvPr>
          <p:cNvSpPr/>
          <p:nvPr/>
        </p:nvSpPr>
        <p:spPr>
          <a:xfrm>
            <a:off x="1254947" y="5270606"/>
            <a:ext cx="286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gen.arma.wge</a:t>
            </a:r>
            <a:r>
              <a:rPr lang="en-US" dirty="0">
                <a:solidFill>
                  <a:srgbClr val="FF0000"/>
                </a:solidFill>
              </a:rPr>
              <a:t>(100,phi = .92)</a:t>
            </a:r>
          </a:p>
        </p:txBody>
      </p:sp>
    </p:spTree>
    <p:extLst>
      <p:ext uri="{BB962C8B-B14F-4D97-AF65-F5344CB8AC3E}">
        <p14:creationId xmlns:p14="http://schemas.microsoft.com/office/powerpoint/2010/main" val="19732161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26D66-626D-D646-9664-F31D56C7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Break Out 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09645B-3ED8-434B-9A46-576F8677F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2946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26D66-626D-D646-9664-F31D56C7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501E9-D833-7C41-B7BF-848875BB3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8765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30D83-F16F-1C4D-B80F-1218FB1BB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60" y="92376"/>
            <a:ext cx="7886700" cy="1325563"/>
          </a:xfrm>
        </p:spPr>
        <p:txBody>
          <a:bodyPr/>
          <a:lstStyle/>
          <a:p>
            <a:r>
              <a:rPr lang="en-US" dirty="0"/>
              <a:t>AR(1)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AA8E5-74F7-A249-9D48-EB3CB01EA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56705" y="1498920"/>
            <a:ext cx="4531729" cy="7810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600" dirty="0"/>
              <a:t>Match the model with the realization or </a:t>
            </a:r>
          </a:p>
          <a:p>
            <a:pPr marL="0" indent="0" algn="ctr">
              <a:buNone/>
            </a:pPr>
            <a:r>
              <a:rPr lang="en-US" sz="1600" dirty="0"/>
              <a:t>or Spectral Density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A57966-7F4C-174B-AF0C-4BDEDFD609BD}"/>
                  </a:ext>
                </a:extLst>
              </p:cNvPr>
              <p:cNvSpPr txBox="1"/>
              <p:nvPr/>
            </p:nvSpPr>
            <p:spPr bwMode="auto">
              <a:xfrm>
                <a:off x="434454" y="2766828"/>
                <a:ext cx="2474716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.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=−.99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A57966-7F4C-174B-AF0C-4BDEDFD609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34454" y="2766828"/>
                <a:ext cx="2474716" cy="307777"/>
              </a:xfrm>
              <a:prstGeom prst="rect">
                <a:avLst/>
              </a:prstGeom>
              <a:blipFill>
                <a:blip r:embed="rId2"/>
                <a:stretch>
                  <a:fillRect l="-510" b="-1200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A6BED1B-A80E-184C-AA23-4FC866244571}"/>
                  </a:ext>
                </a:extLst>
              </p:cNvPr>
              <p:cNvSpPr txBox="1"/>
              <p:nvPr/>
            </p:nvSpPr>
            <p:spPr bwMode="auto">
              <a:xfrm>
                <a:off x="434453" y="3772959"/>
                <a:ext cx="2134238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𝑏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.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sz="2000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.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3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A6BED1B-A80E-184C-AA23-4FC8662445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34453" y="3772959"/>
                <a:ext cx="2134238" cy="307777"/>
              </a:xfrm>
              <a:prstGeom prst="rect">
                <a:avLst/>
              </a:prstGeom>
              <a:blipFill>
                <a:blip r:embed="rId3"/>
                <a:stretch>
                  <a:fillRect l="-1775" b="-1200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736DA4-6213-7C48-9329-599148650139}"/>
                  </a:ext>
                </a:extLst>
              </p:cNvPr>
              <p:cNvSpPr txBox="1"/>
              <p:nvPr/>
            </p:nvSpPr>
            <p:spPr bwMode="auto">
              <a:xfrm>
                <a:off x="434453" y="4743074"/>
                <a:ext cx="2260171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𝑐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.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=.95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736DA4-6213-7C48-9329-5991486501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34453" y="4743074"/>
                <a:ext cx="2260171" cy="307777"/>
              </a:xfrm>
              <a:prstGeom prst="rect">
                <a:avLst/>
              </a:prstGeom>
              <a:blipFill>
                <a:blip r:embed="rId4"/>
                <a:stretch>
                  <a:fillRect b="-1153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7ADCB47-3666-C941-BB6A-33E228B32BCF}"/>
                  </a:ext>
                </a:extLst>
              </p:cNvPr>
              <p:cNvSpPr txBox="1"/>
              <p:nvPr/>
            </p:nvSpPr>
            <p:spPr bwMode="auto">
              <a:xfrm>
                <a:off x="404063" y="5749205"/>
                <a:ext cx="2505107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. 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=1.1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7ADCB47-3666-C941-BB6A-33E228B32B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04063" y="5749205"/>
                <a:ext cx="2505107" cy="307777"/>
              </a:xfrm>
              <a:prstGeom prst="rect">
                <a:avLst/>
              </a:prstGeom>
              <a:blipFill>
                <a:blip r:embed="rId5"/>
                <a:stretch>
                  <a:fillRect t="-8000" b="-3600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F75746A7-6558-1041-A819-6DC2308239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4039" y="356949"/>
            <a:ext cx="2285747" cy="13255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D8DEDC-4ABC-6047-A5D0-DE1DA383D5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4038" y="1910660"/>
            <a:ext cx="2353411" cy="13648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937759-12C9-E648-A5B8-A688D2FDED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36006" y="3712114"/>
            <a:ext cx="2485957" cy="14416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AEDDB8-ADA5-4940-AA72-0D8E13C290F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7" b="15872"/>
          <a:stretch/>
        </p:blipFill>
        <p:spPr>
          <a:xfrm>
            <a:off x="3914909" y="374110"/>
            <a:ext cx="2349162" cy="14355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ED1BFC-494C-684E-A281-0B2D0AE66A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54507" y="2347677"/>
            <a:ext cx="2318108" cy="13443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2D04491-E5A9-2649-8079-2E0C40A6DB7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65327" y="3483307"/>
            <a:ext cx="2425643" cy="140669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85E8519-4E54-EB44-884F-06D9591B191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39437" y="5313978"/>
            <a:ext cx="2533178" cy="14690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58E79B0-F757-F142-9E7B-6C5284F6077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54537" y="5408083"/>
            <a:ext cx="2514177" cy="14580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CF039F-DB17-8F47-A3A2-7704E4F88620}"/>
              </a:ext>
            </a:extLst>
          </p:cNvPr>
          <p:cNvSpPr txBox="1"/>
          <p:nvPr/>
        </p:nvSpPr>
        <p:spPr>
          <a:xfrm>
            <a:off x="3647380" y="233060"/>
            <a:ext cx="41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9468DF-D623-3C49-8A79-542A2BCD94F9}"/>
              </a:ext>
            </a:extLst>
          </p:cNvPr>
          <p:cNvSpPr txBox="1"/>
          <p:nvPr/>
        </p:nvSpPr>
        <p:spPr>
          <a:xfrm>
            <a:off x="3636006" y="1995898"/>
            <a:ext cx="41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A2854D-97B4-9D49-A20F-76AAF02D0B46}"/>
              </a:ext>
            </a:extLst>
          </p:cNvPr>
          <p:cNvSpPr txBox="1"/>
          <p:nvPr/>
        </p:nvSpPr>
        <p:spPr>
          <a:xfrm>
            <a:off x="3435317" y="3612331"/>
            <a:ext cx="41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D635DF-F355-C341-8EF5-5B88D76A566C}"/>
              </a:ext>
            </a:extLst>
          </p:cNvPr>
          <p:cNvSpPr txBox="1"/>
          <p:nvPr/>
        </p:nvSpPr>
        <p:spPr>
          <a:xfrm>
            <a:off x="3402623" y="5161578"/>
            <a:ext cx="380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E4D250-77A4-6B49-9FA3-76F404273056}"/>
              </a:ext>
            </a:extLst>
          </p:cNvPr>
          <p:cNvSpPr txBox="1"/>
          <p:nvPr/>
        </p:nvSpPr>
        <p:spPr>
          <a:xfrm>
            <a:off x="6264071" y="265353"/>
            <a:ext cx="380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8D2261-18D2-C541-948D-72CB00FDFEFE}"/>
              </a:ext>
            </a:extLst>
          </p:cNvPr>
          <p:cNvSpPr txBox="1"/>
          <p:nvPr/>
        </p:nvSpPr>
        <p:spPr>
          <a:xfrm>
            <a:off x="6358200" y="2127075"/>
            <a:ext cx="41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B60B44-E127-0245-9A09-3857F5FA5D58}"/>
              </a:ext>
            </a:extLst>
          </p:cNvPr>
          <p:cNvSpPr txBox="1"/>
          <p:nvPr/>
        </p:nvSpPr>
        <p:spPr>
          <a:xfrm>
            <a:off x="6264071" y="3743508"/>
            <a:ext cx="41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23386E7-E702-C447-AF57-D1D835326F45}"/>
              </a:ext>
            </a:extLst>
          </p:cNvPr>
          <p:cNvSpPr txBox="1"/>
          <p:nvPr/>
        </p:nvSpPr>
        <p:spPr>
          <a:xfrm>
            <a:off x="6355036" y="5108311"/>
            <a:ext cx="380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</a:t>
            </a:r>
          </a:p>
        </p:txBody>
      </p:sp>
    </p:spTree>
    <p:extLst>
      <p:ext uri="{BB962C8B-B14F-4D97-AF65-F5344CB8AC3E}">
        <p14:creationId xmlns:p14="http://schemas.microsoft.com/office/powerpoint/2010/main" val="23782275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30D83-F16F-1C4D-B80F-1218FB1BB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AR(1)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AA8E5-74F7-A249-9D48-EB3CB01EA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672515" y="1560178"/>
            <a:ext cx="7469101" cy="78109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2400" dirty="0"/>
              <a:t>Match the model with the realization or </a:t>
            </a:r>
          </a:p>
          <a:p>
            <a:pPr marL="0" indent="0" algn="ctr">
              <a:buNone/>
            </a:pPr>
            <a:r>
              <a:rPr lang="en-US" sz="2400" dirty="0"/>
              <a:t>ACF or Spectral Density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A57966-7F4C-174B-AF0C-4BDEDFD609BD}"/>
                  </a:ext>
                </a:extLst>
              </p:cNvPr>
              <p:cNvSpPr txBox="1"/>
              <p:nvPr/>
            </p:nvSpPr>
            <p:spPr bwMode="auto">
              <a:xfrm>
                <a:off x="434454" y="2766828"/>
                <a:ext cx="2474716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.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=−.99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A57966-7F4C-174B-AF0C-4BDEDFD609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34454" y="2766828"/>
                <a:ext cx="2474716" cy="307777"/>
              </a:xfrm>
              <a:prstGeom prst="rect">
                <a:avLst/>
              </a:prstGeom>
              <a:blipFill>
                <a:blip r:embed="rId2"/>
                <a:stretch>
                  <a:fillRect l="-510" b="-1200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A6BED1B-A80E-184C-AA23-4FC866244571}"/>
                  </a:ext>
                </a:extLst>
              </p:cNvPr>
              <p:cNvSpPr txBox="1"/>
              <p:nvPr/>
            </p:nvSpPr>
            <p:spPr bwMode="auto">
              <a:xfrm>
                <a:off x="434453" y="3772959"/>
                <a:ext cx="2134238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𝑏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.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sz="2000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.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3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A6BED1B-A80E-184C-AA23-4FC8662445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34453" y="3772959"/>
                <a:ext cx="2134238" cy="307777"/>
              </a:xfrm>
              <a:prstGeom prst="rect">
                <a:avLst/>
              </a:prstGeom>
              <a:blipFill>
                <a:blip r:embed="rId3"/>
                <a:stretch>
                  <a:fillRect l="-1775" b="-1200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736DA4-6213-7C48-9329-599148650139}"/>
                  </a:ext>
                </a:extLst>
              </p:cNvPr>
              <p:cNvSpPr txBox="1"/>
              <p:nvPr/>
            </p:nvSpPr>
            <p:spPr bwMode="auto">
              <a:xfrm>
                <a:off x="434453" y="4743074"/>
                <a:ext cx="2260171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𝑐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.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=.95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736DA4-6213-7C48-9329-5991486501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34453" y="4743074"/>
                <a:ext cx="2260171" cy="307777"/>
              </a:xfrm>
              <a:prstGeom prst="rect">
                <a:avLst/>
              </a:prstGeom>
              <a:blipFill>
                <a:blip r:embed="rId4"/>
                <a:stretch>
                  <a:fillRect b="-1153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7ADCB47-3666-C941-BB6A-33E228B32BCF}"/>
                  </a:ext>
                </a:extLst>
              </p:cNvPr>
              <p:cNvSpPr txBox="1"/>
              <p:nvPr/>
            </p:nvSpPr>
            <p:spPr bwMode="auto">
              <a:xfrm>
                <a:off x="404063" y="5749205"/>
                <a:ext cx="2505107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. 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=1.1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7ADCB47-3666-C941-BB6A-33E228B32B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04063" y="5749205"/>
                <a:ext cx="2505107" cy="307777"/>
              </a:xfrm>
              <a:prstGeom prst="rect">
                <a:avLst/>
              </a:prstGeom>
              <a:blipFill>
                <a:blip r:embed="rId5"/>
                <a:stretch>
                  <a:fillRect t="-8000" b="-3600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F75746A7-6558-1041-A819-6DC2308239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6586" y="2480680"/>
            <a:ext cx="1579222" cy="9158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D8DEDC-4ABC-6047-A5D0-DE1DA383D5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6586" y="3622820"/>
            <a:ext cx="1579222" cy="9158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937759-12C9-E648-A5B8-A688D2FDED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49545" y="4579295"/>
            <a:ext cx="1626263" cy="9431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AEDDB8-ADA5-4940-AA72-0D8E13C290F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7" b="15872"/>
          <a:stretch/>
        </p:blipFill>
        <p:spPr>
          <a:xfrm>
            <a:off x="6725354" y="5701434"/>
            <a:ext cx="1722281" cy="10525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3D0344-C962-9F49-8CA9-F2533E4EA95D}"/>
              </a:ext>
            </a:extLst>
          </p:cNvPr>
          <p:cNvSpPr txBox="1"/>
          <p:nvPr/>
        </p:nvSpPr>
        <p:spPr>
          <a:xfrm>
            <a:off x="6344422" y="2156609"/>
            <a:ext cx="380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FC4509-D66C-9743-83E6-426F241A7046}"/>
              </a:ext>
            </a:extLst>
          </p:cNvPr>
          <p:cNvSpPr txBox="1"/>
          <p:nvPr/>
        </p:nvSpPr>
        <p:spPr>
          <a:xfrm>
            <a:off x="6349051" y="3504058"/>
            <a:ext cx="41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CF569E-4EB6-304C-9967-CA515E05EECB}"/>
              </a:ext>
            </a:extLst>
          </p:cNvPr>
          <p:cNvSpPr txBox="1"/>
          <p:nvPr/>
        </p:nvSpPr>
        <p:spPr>
          <a:xfrm>
            <a:off x="6335291" y="4543474"/>
            <a:ext cx="41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E077E4-DCE6-1648-995E-7A2A1ABA9DD9}"/>
              </a:ext>
            </a:extLst>
          </p:cNvPr>
          <p:cNvSpPr txBox="1"/>
          <p:nvPr/>
        </p:nvSpPr>
        <p:spPr>
          <a:xfrm>
            <a:off x="6378509" y="5623922"/>
            <a:ext cx="41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</a:t>
            </a:r>
          </a:p>
        </p:txBody>
      </p:sp>
    </p:spTree>
    <p:extLst>
      <p:ext uri="{BB962C8B-B14F-4D97-AF65-F5344CB8AC3E}">
        <p14:creationId xmlns:p14="http://schemas.microsoft.com/office/powerpoint/2010/main" val="2145475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91B59-752A-054D-AEC7-1464B898D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9144000" cy="1325563"/>
          </a:xfrm>
        </p:spPr>
        <p:txBody>
          <a:bodyPr/>
          <a:lstStyle/>
          <a:p>
            <a:r>
              <a:rPr lang="en-US" dirty="0"/>
              <a:t>End Breakout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ECD9F-2FDD-FE41-A2F6-F85C882C0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841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3E36B-5D64-8448-8A10-0F6C74C99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341" y="378774"/>
            <a:ext cx="8133213" cy="1325563"/>
          </a:xfrm>
        </p:spPr>
        <p:txBody>
          <a:bodyPr/>
          <a:lstStyle/>
          <a:p>
            <a:pPr algn="ctr"/>
            <a:r>
              <a:rPr lang="en-US" dirty="0"/>
              <a:t>Ideal Frequency Response Function</a:t>
            </a:r>
            <a:br>
              <a:rPr lang="en-US" dirty="0"/>
            </a:br>
            <a:r>
              <a:rPr lang="en-US" dirty="0"/>
              <a:t>(Low Pass)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031591-3390-1740-9D8D-1B7B73E9E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339" y="2060814"/>
            <a:ext cx="4092179" cy="14943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C09FD6-A15B-574C-97CC-E5F7AB16B5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527"/>
          <a:stretch/>
        </p:blipFill>
        <p:spPr>
          <a:xfrm>
            <a:off x="3006330" y="3637034"/>
            <a:ext cx="2910196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01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3E36B-5D64-8448-8A10-0F6C74C99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341" y="310534"/>
            <a:ext cx="8133213" cy="1325563"/>
          </a:xfrm>
        </p:spPr>
        <p:txBody>
          <a:bodyPr/>
          <a:lstStyle/>
          <a:p>
            <a:pPr algn="ctr"/>
            <a:r>
              <a:rPr lang="en-US" dirty="0"/>
              <a:t>Ideal Frequency Response Function</a:t>
            </a:r>
            <a:br>
              <a:rPr lang="en-US" dirty="0"/>
            </a:br>
            <a:r>
              <a:rPr lang="en-US" dirty="0"/>
              <a:t>(Band Pass)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031591-3390-1740-9D8D-1B7B73E9ED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624"/>
          <a:stretch/>
        </p:blipFill>
        <p:spPr>
          <a:xfrm>
            <a:off x="2415339" y="1801505"/>
            <a:ext cx="2716219" cy="14943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652BEB-E544-0641-BA66-8FEE534D4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2401" y="3609738"/>
            <a:ext cx="3438053" cy="286010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689A5C4-1C55-0A48-853F-BEE54E2F63CC}"/>
                  </a:ext>
                </a:extLst>
              </p:cNvPr>
              <p:cNvSpPr txBox="1"/>
              <p:nvPr/>
            </p:nvSpPr>
            <p:spPr>
              <a:xfrm>
                <a:off x="4933666" y="2115403"/>
                <a:ext cx="114165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.1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≤.2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689A5C4-1C55-0A48-853F-BEE54E2F63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3666" y="2115403"/>
                <a:ext cx="1141659" cy="276999"/>
              </a:xfrm>
              <a:prstGeom prst="rect">
                <a:avLst/>
              </a:prstGeom>
              <a:blipFill>
                <a:blip r:embed="rId4"/>
                <a:stretch>
                  <a:fillRect r="-3297" b="-36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48ABE96-7B8D-D341-9876-2ED02C0FCF1A}"/>
                  </a:ext>
                </a:extLst>
              </p:cNvPr>
              <p:cNvSpPr txBox="1"/>
              <p:nvPr/>
            </p:nvSpPr>
            <p:spPr>
              <a:xfrm>
                <a:off x="5059896" y="2641214"/>
                <a:ext cx="108709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𝑜𝑡h𝑒𝑟𝑤𝑖𝑠𝑒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48ABE96-7B8D-D341-9876-2ED02C0FCF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9896" y="2641214"/>
                <a:ext cx="1087092" cy="276999"/>
              </a:xfrm>
              <a:prstGeom prst="rect">
                <a:avLst/>
              </a:prstGeom>
              <a:blipFill>
                <a:blip r:embed="rId5"/>
                <a:stretch>
                  <a:fillRect l="-3448" r="-3448"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3DAEADB3-2DA2-6F43-AB2E-7521E044D41F}"/>
              </a:ext>
            </a:extLst>
          </p:cNvPr>
          <p:cNvSpPr/>
          <p:nvPr/>
        </p:nvSpPr>
        <p:spPr>
          <a:xfrm>
            <a:off x="2030729" y="6189674"/>
            <a:ext cx="63207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butterworth.wge</a:t>
            </a:r>
            <a:r>
              <a:rPr lang="en-US" dirty="0"/>
              <a:t>(</a:t>
            </a:r>
            <a:r>
              <a:rPr lang="en-US" dirty="0" err="1"/>
              <a:t>x,order</a:t>
            </a:r>
            <a:r>
              <a:rPr lang="en-US" dirty="0"/>
              <a:t> = 10, type = “band”, cutoff =c(.1, .2))</a:t>
            </a:r>
          </a:p>
        </p:txBody>
      </p:sp>
    </p:spTree>
    <p:extLst>
      <p:ext uri="{BB962C8B-B14F-4D97-AF65-F5344CB8AC3E}">
        <p14:creationId xmlns:p14="http://schemas.microsoft.com/office/powerpoint/2010/main" val="4012500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F0043-7178-D740-9DC0-CCB67DA2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33364"/>
            <a:ext cx="78867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Frequency Response Function </a:t>
            </a:r>
            <a:br>
              <a:rPr lang="en-US" dirty="0"/>
            </a:br>
            <a:r>
              <a:rPr lang="en-US" dirty="0"/>
              <a:t>(High Pass)</a:t>
            </a:r>
            <a:br>
              <a:rPr lang="en-US" dirty="0"/>
            </a:br>
            <a:r>
              <a:rPr lang="en-US" dirty="0"/>
              <a:t>First Difference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D9173E-BE07-384D-B70A-988793C49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410" y="1874933"/>
            <a:ext cx="3514582" cy="27789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AE06C5-604C-914A-BEF8-5C268C17B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328" y="4302254"/>
            <a:ext cx="2800820" cy="24329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9DB7B8-8007-3046-9660-A0B5678DC4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937" y="4581982"/>
            <a:ext cx="2796135" cy="212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13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FD000-63A1-3447-8C57-992AA2CFF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Frequency Response Function </a:t>
            </a:r>
            <a:br>
              <a:rPr lang="en-US" dirty="0"/>
            </a:br>
            <a:r>
              <a:rPr lang="en-US" dirty="0"/>
              <a:t>(Low Pass)</a:t>
            </a:r>
            <a:br>
              <a:rPr lang="en-US" dirty="0"/>
            </a:br>
            <a:r>
              <a:rPr lang="en-US" dirty="0"/>
              <a:t>Moving Average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2E6E78-0DC7-A34C-A592-3C472A8B6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56" y="2101756"/>
            <a:ext cx="4513877" cy="34528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F7DD8C-1309-3644-8DBB-944E60689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573" y="5828368"/>
            <a:ext cx="4748502" cy="6056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1AEBEE-2195-9B45-8E02-A3EDD608A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1875" y="2101756"/>
            <a:ext cx="4658361" cy="357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7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EB83-33EF-BE44-90E5-1F90FFA6B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Butterworth Filters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693DC8-218F-F14D-9146-DF7B5CA6F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257" y="1359095"/>
            <a:ext cx="5990514" cy="53337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B5D179-2444-F045-84CE-B03BC99DE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266" y="1969732"/>
            <a:ext cx="2311400" cy="1308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6B6771-D6D2-0F41-8792-C60465865B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266" y="3839854"/>
            <a:ext cx="22987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7DC49-FA02-634A-AE98-3EB8751FB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Butterworth Filter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81F238-C5E5-A941-A84E-3988B3A8F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515040"/>
            <a:ext cx="2743200" cy="2222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47C7B7-75E4-AE49-81C9-42A8BB1EB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732" y="1435856"/>
            <a:ext cx="6692900" cy="3276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F4C19AC-F919-4B4C-A88C-5105DA15DD20}"/>
              </a:ext>
            </a:extLst>
          </p:cNvPr>
          <p:cNvSpPr/>
          <p:nvPr/>
        </p:nvSpPr>
        <p:spPr>
          <a:xfrm>
            <a:off x="3371850" y="5256958"/>
            <a:ext cx="53696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butterworth.wge</a:t>
            </a:r>
            <a:r>
              <a:rPr lang="en-US" dirty="0"/>
              <a:t>(</a:t>
            </a:r>
            <a:r>
              <a:rPr lang="en-US" dirty="0" err="1"/>
              <a:t>x,order</a:t>
            </a:r>
            <a:r>
              <a:rPr lang="en-US" dirty="0"/>
              <a:t> = 10, type = “low”, cutoff = .2)</a:t>
            </a:r>
          </a:p>
        </p:txBody>
      </p:sp>
    </p:spTree>
    <p:extLst>
      <p:ext uri="{BB962C8B-B14F-4D97-AF65-F5344CB8AC3E}">
        <p14:creationId xmlns:p14="http://schemas.microsoft.com/office/powerpoint/2010/main" val="102444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2U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U" id="{366B8B3C-2D30-EF4C-945A-9C2F0CDF465A}" vid="{BACFCB83-49E5-4846-9BF9-7818E6FE7F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2U</Template>
  <TotalTime>3135</TotalTime>
  <Words>1467</Words>
  <Application>Microsoft Macintosh PowerPoint</Application>
  <PresentationFormat>On-screen Show (4:3)</PresentationFormat>
  <Paragraphs>242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Symbol</vt:lpstr>
      <vt:lpstr>Times New Roman</vt:lpstr>
      <vt:lpstr>2U</vt:lpstr>
      <vt:lpstr>Time Series: UNIT 3</vt:lpstr>
      <vt:lpstr>Linear Filters</vt:lpstr>
      <vt:lpstr>Spectral Density and Linear Filters</vt:lpstr>
      <vt:lpstr>Ideal Frequency Response Function (Low Pass)</vt:lpstr>
      <vt:lpstr>Ideal Frequency Response Function (Band Pass)</vt:lpstr>
      <vt:lpstr>Frequency Response Function  (High Pass) First Difference</vt:lpstr>
      <vt:lpstr>Frequency Response Function  (Low Pass) Moving Average</vt:lpstr>
      <vt:lpstr>Butterworth Filters</vt:lpstr>
      <vt:lpstr>Butterworth Filter</vt:lpstr>
      <vt:lpstr>BreakOut1</vt:lpstr>
      <vt:lpstr>End Break Out 1</vt:lpstr>
      <vt:lpstr>Break Out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End Break Out 2</vt:lpstr>
      <vt:lpstr>Break Out 3</vt:lpstr>
      <vt:lpstr>AR(1) Matching</vt:lpstr>
      <vt:lpstr>AR(1) Matching</vt:lpstr>
      <vt:lpstr>End Breakout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 Series: UNIT 3</dc:title>
  <dc:creator>Microsoft Office User</dc:creator>
  <cp:lastModifiedBy>Microsoft Office User</cp:lastModifiedBy>
  <cp:revision>21</cp:revision>
  <dcterms:created xsi:type="dcterms:W3CDTF">2019-05-21T11:33:36Z</dcterms:created>
  <dcterms:modified xsi:type="dcterms:W3CDTF">2020-01-22T02:26:56Z</dcterms:modified>
</cp:coreProperties>
</file>

<file path=docProps/thumbnail.jpeg>
</file>